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Lst>
  <p:notesMasterIdLst>
    <p:notesMasterId r:id="rId7"/>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notesMaster" Target="notesMasters/notesMaster1.xml"/><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2-3.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5-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image" Target="../media/image-2-3.png"/><Relationship Id="rId5" Type="http://schemas.openxmlformats.org/officeDocument/2006/relationships/slideLayout" Target="../slideLayouts/slideLayout1.xml"/><Relationship Id="rId6"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3" Type="http://schemas.openxmlformats.org/officeDocument/2006/relationships/image" Target="../media/image-5-3.png"/><Relationship Id="rId5" Type="http://schemas.openxmlformats.org/officeDocument/2006/relationships/slideLayout" Target="../slideLayouts/slideLayout1.xml"/><Relationship Id="rId6"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2531745"/>
            <a:ext cx="10554414" cy="1916430"/>
          </a:xfrm>
          <a:prstGeom prst="rect">
            <a:avLst/>
          </a:prstGeom>
          <a:noFill/>
          <a:ln/>
        </p:spPr>
        <p:txBody>
          <a:bodyPr wrap="square" rtlCol="0" anchor="t"/>
          <a:lstStyle/>
          <a:p>
            <a:pPr algn="ctr" indent="0" marL="0">
              <a:lnSpc>
                <a:spcPts val="7545"/>
              </a:lnSpc>
              <a:buNone/>
            </a:pPr>
            <a:r>
              <a:rPr lang="en-US" sz="6036" b="1" i="1" dirty="0">
                <a:solidFill>
                  <a:srgbClr val="AE8625"/>
                </a:solidFill>
                <a:latin typeface="Prata" pitchFamily="34" charset="0"/>
                <a:ea typeface="Prata" pitchFamily="34" charset="-122"/>
                <a:cs typeface="Prata" pitchFamily="34" charset="-120"/>
              </a:rPr>
              <a:t>Corona Virus Analysis Using SQL</a:t>
            </a:r>
            <a:endParaRPr lang="en-US" sz="6036" dirty="0"/>
          </a:p>
        </p:txBody>
      </p:sp>
      <p:sp>
        <p:nvSpPr>
          <p:cNvPr id="7" name="Text 3"/>
          <p:cNvSpPr/>
          <p:nvPr/>
        </p:nvSpPr>
        <p:spPr>
          <a:xfrm>
            <a:off x="2037993" y="4781431"/>
            <a:ext cx="10554414" cy="333256"/>
          </a:xfrm>
          <a:prstGeom prst="rect">
            <a:avLst/>
          </a:prstGeom>
          <a:noFill/>
          <a:ln/>
        </p:spPr>
        <p:txBody>
          <a:bodyPr wrap="none" rtlCol="0" anchor="t"/>
          <a:lstStyle/>
          <a:p>
            <a:pPr algn="r" indent="0" marL="0">
              <a:lnSpc>
                <a:spcPts val="2624"/>
              </a:lnSpc>
              <a:buNone/>
            </a:pPr>
            <a:r>
              <a:rPr lang="en-US" sz="1750" b="1" u="sng" dirty="0">
                <a:solidFill>
                  <a:srgbClr val="F2F2F2"/>
                </a:solidFill>
                <a:latin typeface="Raleway" pitchFamily="34" charset="0"/>
                <a:ea typeface="Raleway" pitchFamily="34" charset="-122"/>
                <a:cs typeface="Raleway" pitchFamily="34" charset="-120"/>
              </a:rPr>
              <a:t>Presented By : Ms. Manya Bajaj</a:t>
            </a:r>
            <a:endParaRPr lang="en-US" sz="1750" dirty="0"/>
          </a:p>
        </p:txBody>
      </p:sp>
      <p:sp>
        <p:nvSpPr>
          <p:cNvPr id="8" name="Text 4"/>
          <p:cNvSpPr/>
          <p:nvPr/>
        </p:nvSpPr>
        <p:spPr>
          <a:xfrm>
            <a:off x="2037993" y="5364599"/>
            <a:ext cx="10554414" cy="333256"/>
          </a:xfrm>
          <a:prstGeom prst="rect">
            <a:avLst/>
          </a:prstGeom>
          <a:noFill/>
          <a:ln/>
        </p:spPr>
        <p:txBody>
          <a:bodyPr wrap="none" rtlCol="0" anchor="t"/>
          <a:lstStyle/>
          <a:p>
            <a:pPr indent="0" marL="0">
              <a:lnSpc>
                <a:spcPts val="2624"/>
              </a:lnSpc>
              <a:buNone/>
            </a:pPr>
            <a:endParaRPr lang="en-US" sz="1750" dirty="0"/>
          </a:p>
        </p:txBody>
      </p:sp>
      <p:pic>
        <p:nvPicPr>
          <p:cNvPr id="9"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3045619"/>
            <a:ext cx="4443889" cy="555427"/>
          </a:xfrm>
          <a:prstGeom prst="rect">
            <a:avLst/>
          </a:prstGeom>
          <a:noFill/>
          <a:ln/>
        </p:spPr>
        <p:txBody>
          <a:bodyPr wrap="none" rtlCol="0" anchor="t"/>
          <a:lstStyle/>
          <a:p>
            <a:pPr indent="0" marL="0">
              <a:lnSpc>
                <a:spcPts val="4374"/>
              </a:lnSpc>
              <a:buNone/>
            </a:pPr>
            <a:r>
              <a:rPr lang="en-US" sz="3499" dirty="0">
                <a:solidFill>
                  <a:srgbClr val="AE8625"/>
                </a:solidFill>
                <a:latin typeface="Prata" pitchFamily="34" charset="0"/>
                <a:ea typeface="Prata" pitchFamily="34" charset="-122"/>
                <a:cs typeface="Prata" pitchFamily="34" charset="-120"/>
              </a:rPr>
              <a:t>Introduction</a:t>
            </a:r>
            <a:endParaRPr lang="en-US" sz="3499" dirty="0"/>
          </a:p>
        </p:txBody>
      </p:sp>
      <p:sp>
        <p:nvSpPr>
          <p:cNvPr id="7" name="Text 3"/>
          <p:cNvSpPr/>
          <p:nvPr/>
        </p:nvSpPr>
        <p:spPr>
          <a:xfrm>
            <a:off x="2037993" y="3850958"/>
            <a:ext cx="10554414" cy="1333024"/>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The COVID-19 pandemic has had a profound impact globally. This project aims to analyze a COVID-19 dataset using SQL to gain insights into the virus's spread, impact, and recovery trends. By examining geographic data, confirmed cases, deaths, and recoveries, we aim to provide valuable information for better decision-making and strategy development in managing the pandemic.</a:t>
            </a:r>
            <a:endParaRPr lang="en-US" sz="1750" dirty="0"/>
          </a:p>
        </p:txBody>
      </p:sp>
      <p:pic>
        <p:nvPicPr>
          <p:cNvPr id="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2102763"/>
            <a:ext cx="5554980"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Aim and Objective</a:t>
            </a:r>
            <a:endParaRPr lang="en-US" sz="4374" dirty="0"/>
          </a:p>
        </p:txBody>
      </p:sp>
      <p:sp>
        <p:nvSpPr>
          <p:cNvPr id="7" name="Shape 3"/>
          <p:cNvSpPr/>
          <p:nvPr/>
        </p:nvSpPr>
        <p:spPr>
          <a:xfrm>
            <a:off x="2037993" y="3380303"/>
            <a:ext cx="499943" cy="499943"/>
          </a:xfrm>
          <a:prstGeom prst="roundRect">
            <a:avLst>
              <a:gd name="adj" fmla="val 13333"/>
            </a:avLst>
          </a:prstGeom>
          <a:solidFill>
            <a:srgbClr val="2D3033"/>
          </a:solidFill>
          <a:ln/>
        </p:spPr>
      </p:sp>
      <p:sp>
        <p:nvSpPr>
          <p:cNvPr id="8" name="Text 4"/>
          <p:cNvSpPr/>
          <p:nvPr/>
        </p:nvSpPr>
        <p:spPr>
          <a:xfrm>
            <a:off x="2230398" y="3421975"/>
            <a:ext cx="115014"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9" name="Text 5"/>
          <p:cNvSpPr/>
          <p:nvPr/>
        </p:nvSpPr>
        <p:spPr>
          <a:xfrm>
            <a:off x="2760107" y="3380303"/>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Aim</a:t>
            </a:r>
            <a:endParaRPr lang="en-US" sz="2187" dirty="0"/>
          </a:p>
        </p:txBody>
      </p:sp>
      <p:sp>
        <p:nvSpPr>
          <p:cNvPr id="10" name="Text 6"/>
          <p:cNvSpPr/>
          <p:nvPr/>
        </p:nvSpPr>
        <p:spPr>
          <a:xfrm>
            <a:off x="2760107" y="3860721"/>
            <a:ext cx="4444008"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Utilize SQL and data analysis to derive insights from the COVID-19 dataset.</a:t>
            </a:r>
            <a:endParaRPr lang="en-US" sz="1750" dirty="0"/>
          </a:p>
        </p:txBody>
      </p:sp>
      <p:sp>
        <p:nvSpPr>
          <p:cNvPr id="11" name="Shape 7"/>
          <p:cNvSpPr/>
          <p:nvPr/>
        </p:nvSpPr>
        <p:spPr>
          <a:xfrm>
            <a:off x="7426285" y="3380303"/>
            <a:ext cx="499943" cy="499943"/>
          </a:xfrm>
          <a:prstGeom prst="roundRect">
            <a:avLst>
              <a:gd name="adj" fmla="val 13333"/>
            </a:avLst>
          </a:prstGeom>
          <a:solidFill>
            <a:srgbClr val="2D3033"/>
          </a:solidFill>
          <a:ln/>
        </p:spPr>
      </p:sp>
      <p:sp>
        <p:nvSpPr>
          <p:cNvPr id="12" name="Text 8"/>
          <p:cNvSpPr/>
          <p:nvPr/>
        </p:nvSpPr>
        <p:spPr>
          <a:xfrm>
            <a:off x="7574042" y="3421975"/>
            <a:ext cx="204311"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3" name="Text 9"/>
          <p:cNvSpPr/>
          <p:nvPr/>
        </p:nvSpPr>
        <p:spPr>
          <a:xfrm>
            <a:off x="8148399" y="3380303"/>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Objectives</a:t>
            </a:r>
            <a:endParaRPr lang="en-US" sz="2187" dirty="0"/>
          </a:p>
        </p:txBody>
      </p:sp>
      <p:sp>
        <p:nvSpPr>
          <p:cNvPr id="14" name="Text 10"/>
          <p:cNvSpPr/>
          <p:nvPr/>
        </p:nvSpPr>
        <p:spPr>
          <a:xfrm>
            <a:off x="8148399" y="3860721"/>
            <a:ext cx="4444008"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1. Identify patterns in the geographic spread of cases.</a:t>
            </a:r>
            <a:endParaRPr lang="en-US" sz="1750" dirty="0"/>
          </a:p>
        </p:txBody>
      </p:sp>
      <p:sp>
        <p:nvSpPr>
          <p:cNvPr id="15" name="Text 11"/>
          <p:cNvSpPr/>
          <p:nvPr/>
        </p:nvSpPr>
        <p:spPr>
          <a:xfrm>
            <a:off x="8148399" y="4660463"/>
            <a:ext cx="4444008"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2. Evaluate the impact on public health across regions.</a:t>
            </a:r>
            <a:endParaRPr lang="en-US" sz="1750" dirty="0"/>
          </a:p>
        </p:txBody>
      </p:sp>
      <p:sp>
        <p:nvSpPr>
          <p:cNvPr id="16" name="Text 12"/>
          <p:cNvSpPr/>
          <p:nvPr/>
        </p:nvSpPr>
        <p:spPr>
          <a:xfrm>
            <a:off x="8148399" y="5460206"/>
            <a:ext cx="4444008" cy="666512"/>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3. Provide data-driven recommendations for pandemic management.</a:t>
            </a:r>
            <a:endParaRPr lang="en-US" sz="1750" dirty="0"/>
          </a:p>
        </p:txBody>
      </p:sp>
      <p:pic>
        <p:nvPicPr>
          <p:cNvPr id="1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811292"/>
            <a:ext cx="10554414" cy="1388745"/>
          </a:xfrm>
          <a:prstGeom prst="rect">
            <a:avLst/>
          </a:prstGeom>
          <a:noFill/>
          <a:ln/>
        </p:spPr>
        <p:txBody>
          <a:bodyPr wrap="squar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How to Add Data in MySQL Workbench</a:t>
            </a:r>
            <a:endParaRPr lang="en-US" sz="4374" dirty="0"/>
          </a:p>
        </p:txBody>
      </p:sp>
      <p:sp>
        <p:nvSpPr>
          <p:cNvPr id="7" name="Shape 3"/>
          <p:cNvSpPr/>
          <p:nvPr/>
        </p:nvSpPr>
        <p:spPr>
          <a:xfrm>
            <a:off x="2357438" y="2533293"/>
            <a:ext cx="27742" cy="4884896"/>
          </a:xfrm>
          <a:prstGeom prst="rect">
            <a:avLst/>
          </a:prstGeom>
          <a:solidFill>
            <a:srgbClr val="D2AC47"/>
          </a:solidFill>
          <a:ln/>
        </p:spPr>
      </p:sp>
      <p:sp>
        <p:nvSpPr>
          <p:cNvPr id="8" name="Shape 4"/>
          <p:cNvSpPr/>
          <p:nvPr/>
        </p:nvSpPr>
        <p:spPr>
          <a:xfrm>
            <a:off x="2621220" y="3019246"/>
            <a:ext cx="777597" cy="27742"/>
          </a:xfrm>
          <a:prstGeom prst="rect">
            <a:avLst/>
          </a:prstGeom>
          <a:solidFill>
            <a:srgbClr val="D2AC47"/>
          </a:solidFill>
          <a:ln/>
        </p:spPr>
      </p:sp>
      <p:sp>
        <p:nvSpPr>
          <p:cNvPr id="9" name="Shape 5"/>
          <p:cNvSpPr/>
          <p:nvPr/>
        </p:nvSpPr>
        <p:spPr>
          <a:xfrm>
            <a:off x="2121277" y="2783205"/>
            <a:ext cx="499943" cy="499943"/>
          </a:xfrm>
          <a:prstGeom prst="roundRect">
            <a:avLst>
              <a:gd name="adj" fmla="val 13333"/>
            </a:avLst>
          </a:prstGeom>
          <a:solidFill>
            <a:srgbClr val="2D3033"/>
          </a:solidFill>
          <a:ln/>
        </p:spPr>
      </p:sp>
      <p:sp>
        <p:nvSpPr>
          <p:cNvPr id="10" name="Text 6"/>
          <p:cNvSpPr/>
          <p:nvPr/>
        </p:nvSpPr>
        <p:spPr>
          <a:xfrm>
            <a:off x="2313682" y="2824877"/>
            <a:ext cx="115014"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1</a:t>
            </a:r>
            <a:endParaRPr lang="en-US" sz="2624" dirty="0"/>
          </a:p>
        </p:txBody>
      </p:sp>
      <p:sp>
        <p:nvSpPr>
          <p:cNvPr id="11" name="Text 7"/>
          <p:cNvSpPr/>
          <p:nvPr/>
        </p:nvSpPr>
        <p:spPr>
          <a:xfrm>
            <a:off x="3593306" y="2755463"/>
            <a:ext cx="4188976"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Connect to MySQL Workbench</a:t>
            </a:r>
            <a:endParaRPr lang="en-US" sz="2187" dirty="0"/>
          </a:p>
        </p:txBody>
      </p:sp>
      <p:sp>
        <p:nvSpPr>
          <p:cNvPr id="12" name="Text 8"/>
          <p:cNvSpPr/>
          <p:nvPr/>
        </p:nvSpPr>
        <p:spPr>
          <a:xfrm>
            <a:off x="3593306" y="3235881"/>
            <a:ext cx="8999101" cy="333256"/>
          </a:xfrm>
          <a:prstGeom prst="rect">
            <a:avLst/>
          </a:prstGeom>
          <a:noFill/>
          <a:ln/>
        </p:spPr>
        <p:txBody>
          <a:bodyPr wrap="non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Open MySQL Workbench and connect to your server.</a:t>
            </a:r>
            <a:endParaRPr lang="en-US" sz="1750" dirty="0"/>
          </a:p>
        </p:txBody>
      </p:sp>
      <p:sp>
        <p:nvSpPr>
          <p:cNvPr id="13" name="Shape 9"/>
          <p:cNvSpPr/>
          <p:nvPr/>
        </p:nvSpPr>
        <p:spPr>
          <a:xfrm>
            <a:off x="2621220" y="4499431"/>
            <a:ext cx="777597" cy="27742"/>
          </a:xfrm>
          <a:prstGeom prst="rect">
            <a:avLst/>
          </a:prstGeom>
          <a:solidFill>
            <a:srgbClr val="D2AC47"/>
          </a:solidFill>
          <a:ln/>
        </p:spPr>
      </p:sp>
      <p:sp>
        <p:nvSpPr>
          <p:cNvPr id="14" name="Shape 10"/>
          <p:cNvSpPr/>
          <p:nvPr/>
        </p:nvSpPr>
        <p:spPr>
          <a:xfrm>
            <a:off x="2121277" y="4263390"/>
            <a:ext cx="499943" cy="499943"/>
          </a:xfrm>
          <a:prstGeom prst="roundRect">
            <a:avLst>
              <a:gd name="adj" fmla="val 13333"/>
            </a:avLst>
          </a:prstGeom>
          <a:solidFill>
            <a:srgbClr val="2D3033"/>
          </a:solidFill>
          <a:ln/>
        </p:spPr>
      </p:sp>
      <p:sp>
        <p:nvSpPr>
          <p:cNvPr id="15" name="Text 11"/>
          <p:cNvSpPr/>
          <p:nvPr/>
        </p:nvSpPr>
        <p:spPr>
          <a:xfrm>
            <a:off x="2269034" y="4305062"/>
            <a:ext cx="204311"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2</a:t>
            </a:r>
            <a:endParaRPr lang="en-US" sz="2624" dirty="0"/>
          </a:p>
        </p:txBody>
      </p:sp>
      <p:sp>
        <p:nvSpPr>
          <p:cNvPr id="16" name="Text 12"/>
          <p:cNvSpPr/>
          <p:nvPr/>
        </p:nvSpPr>
        <p:spPr>
          <a:xfrm>
            <a:off x="3593306" y="4235648"/>
            <a:ext cx="2777490"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Create a Schema</a:t>
            </a:r>
            <a:endParaRPr lang="en-US" sz="2187" dirty="0"/>
          </a:p>
        </p:txBody>
      </p:sp>
      <p:sp>
        <p:nvSpPr>
          <p:cNvPr id="17" name="Text 13"/>
          <p:cNvSpPr/>
          <p:nvPr/>
        </p:nvSpPr>
        <p:spPr>
          <a:xfrm>
            <a:off x="3593306" y="4716066"/>
            <a:ext cx="8999101" cy="666512"/>
          </a:xfrm>
          <a:prstGeom prst="rect">
            <a:avLst/>
          </a:prstGeom>
          <a:noFill/>
          <a:ln/>
        </p:spPr>
        <p:txBody>
          <a:bodyPr wrap="squar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In the Navigator panel, right-click 'Schemas' and select 'Create Schema'. Name your schema and click 'Apply'.</a:t>
            </a:r>
            <a:endParaRPr lang="en-US" sz="1750" dirty="0"/>
          </a:p>
        </p:txBody>
      </p:sp>
      <p:sp>
        <p:nvSpPr>
          <p:cNvPr id="18" name="Shape 14"/>
          <p:cNvSpPr/>
          <p:nvPr/>
        </p:nvSpPr>
        <p:spPr>
          <a:xfrm>
            <a:off x="2621220" y="6312872"/>
            <a:ext cx="777597" cy="27742"/>
          </a:xfrm>
          <a:prstGeom prst="rect">
            <a:avLst/>
          </a:prstGeom>
          <a:solidFill>
            <a:srgbClr val="D2AC47"/>
          </a:solidFill>
          <a:ln/>
        </p:spPr>
      </p:sp>
      <p:sp>
        <p:nvSpPr>
          <p:cNvPr id="19" name="Shape 15"/>
          <p:cNvSpPr/>
          <p:nvPr/>
        </p:nvSpPr>
        <p:spPr>
          <a:xfrm>
            <a:off x="2121277" y="6076831"/>
            <a:ext cx="499943" cy="499943"/>
          </a:xfrm>
          <a:prstGeom prst="roundRect">
            <a:avLst>
              <a:gd name="adj" fmla="val 13333"/>
            </a:avLst>
          </a:prstGeom>
          <a:solidFill>
            <a:srgbClr val="2D3033"/>
          </a:solidFill>
          <a:ln/>
        </p:spPr>
      </p:sp>
      <p:sp>
        <p:nvSpPr>
          <p:cNvPr id="20" name="Text 16"/>
          <p:cNvSpPr/>
          <p:nvPr/>
        </p:nvSpPr>
        <p:spPr>
          <a:xfrm>
            <a:off x="2267843" y="6118503"/>
            <a:ext cx="206693" cy="416481"/>
          </a:xfrm>
          <a:prstGeom prst="rect">
            <a:avLst/>
          </a:prstGeom>
          <a:noFill/>
          <a:ln/>
        </p:spPr>
        <p:txBody>
          <a:bodyPr wrap="none" rtlCol="0" anchor="t"/>
          <a:lstStyle/>
          <a:p>
            <a:pPr algn="ctr" indent="0" marL="0">
              <a:lnSpc>
                <a:spcPts val="3281"/>
              </a:lnSpc>
              <a:buNone/>
            </a:pPr>
            <a:r>
              <a:rPr lang="en-US" sz="2624" dirty="0">
                <a:solidFill>
                  <a:srgbClr val="AE8625"/>
                </a:solidFill>
                <a:latin typeface="Prata" pitchFamily="34" charset="0"/>
                <a:ea typeface="Prata" pitchFamily="34" charset="-122"/>
                <a:cs typeface="Prata" pitchFamily="34" charset="-120"/>
              </a:rPr>
              <a:t>3</a:t>
            </a:r>
            <a:endParaRPr lang="en-US" sz="2624" dirty="0"/>
          </a:p>
        </p:txBody>
      </p:sp>
      <p:sp>
        <p:nvSpPr>
          <p:cNvPr id="21" name="Text 17"/>
          <p:cNvSpPr/>
          <p:nvPr/>
        </p:nvSpPr>
        <p:spPr>
          <a:xfrm>
            <a:off x="3593306" y="6049089"/>
            <a:ext cx="2777490" cy="347186"/>
          </a:xfrm>
          <a:prstGeom prst="rect">
            <a:avLst/>
          </a:prstGeom>
          <a:noFill/>
          <a:ln/>
        </p:spPr>
        <p:txBody>
          <a:bodyPr wrap="none" rtlCol="0" anchor="t"/>
          <a:lstStyle/>
          <a:p>
            <a:pPr algn="l" indent="0" marL="0">
              <a:lnSpc>
                <a:spcPts val="2734"/>
              </a:lnSpc>
              <a:buNone/>
            </a:pPr>
            <a:r>
              <a:rPr lang="en-US" sz="2187" dirty="0">
                <a:solidFill>
                  <a:srgbClr val="AE8625"/>
                </a:solidFill>
                <a:latin typeface="Prata" pitchFamily="34" charset="0"/>
                <a:ea typeface="Prata" pitchFamily="34" charset="-122"/>
                <a:cs typeface="Prata" pitchFamily="34" charset="-120"/>
              </a:rPr>
              <a:t>Import Data</a:t>
            </a:r>
            <a:endParaRPr lang="en-US" sz="2187" dirty="0"/>
          </a:p>
        </p:txBody>
      </p:sp>
      <p:sp>
        <p:nvSpPr>
          <p:cNvPr id="22" name="Text 18"/>
          <p:cNvSpPr/>
          <p:nvPr/>
        </p:nvSpPr>
        <p:spPr>
          <a:xfrm>
            <a:off x="3593306" y="6529507"/>
            <a:ext cx="8999101" cy="666512"/>
          </a:xfrm>
          <a:prstGeom prst="rect">
            <a:avLst/>
          </a:prstGeom>
          <a:noFill/>
          <a:ln/>
        </p:spPr>
        <p:txBody>
          <a:bodyPr wrap="square" rtlCol="0" anchor="t"/>
          <a:lstStyle/>
          <a:p>
            <a:pPr algn="l" indent="0" marL="0">
              <a:lnSpc>
                <a:spcPts val="2624"/>
              </a:lnSpc>
              <a:buNone/>
            </a:pPr>
            <a:r>
              <a:rPr lang="en-US" sz="1750" dirty="0">
                <a:solidFill>
                  <a:srgbClr val="CFCBBF"/>
                </a:solidFill>
                <a:latin typeface="Raleway" pitchFamily="34" charset="0"/>
                <a:ea typeface="Raleway" pitchFamily="34" charset="-122"/>
                <a:cs typeface="Raleway" pitchFamily="34" charset="-120"/>
              </a:rPr>
              <a:t>Right-click the schema name and select 'Table Data Import Wizard'. Browse and select your CSV file. Verify data types and click 'OK' to import.</a:t>
            </a:r>
            <a:endParaRPr lang="en-US" sz="1750" dirty="0"/>
          </a:p>
        </p:txBody>
      </p:sp>
      <p:pic>
        <p:nvPicPr>
          <p:cNvPr id="2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1B1C1D"/>
          </a:solidFill>
          <a:ln/>
        </p:spPr>
      </p:sp>
      <p:pic>
        <p:nvPicPr>
          <p:cNvPr id="4" name="Image 1" descr="preencoded.png">    </p:cNvPr>
          <p:cNvPicPr>
            <a:picLocks noChangeAspect="1"/>
          </p:cNvPicPr>
          <p:nvPr/>
        </p:nvPicPr>
        <p:blipFill>
          <a:blip r:embed="rId2"/>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1B1C1D">
              <a:alpha val="80000"/>
            </a:srgbClr>
          </a:solidFill>
          <a:ln/>
        </p:spPr>
      </p:sp>
      <p:sp>
        <p:nvSpPr>
          <p:cNvPr id="6" name="Text 2"/>
          <p:cNvSpPr/>
          <p:nvPr/>
        </p:nvSpPr>
        <p:spPr>
          <a:xfrm>
            <a:off x="2037993" y="2472095"/>
            <a:ext cx="5554980" cy="694373"/>
          </a:xfrm>
          <a:prstGeom prst="rect">
            <a:avLst/>
          </a:prstGeom>
          <a:noFill/>
          <a:ln/>
        </p:spPr>
        <p:txBody>
          <a:bodyPr wrap="none" rtlCol="0" anchor="t"/>
          <a:lstStyle/>
          <a:p>
            <a:pPr indent="0" marL="0">
              <a:lnSpc>
                <a:spcPts val="5468"/>
              </a:lnSpc>
              <a:buNone/>
            </a:pPr>
            <a:r>
              <a:rPr lang="en-US" sz="4374" dirty="0">
                <a:solidFill>
                  <a:srgbClr val="AE8625"/>
                </a:solidFill>
                <a:latin typeface="Prata" pitchFamily="34" charset="0"/>
                <a:ea typeface="Prata" pitchFamily="34" charset="-122"/>
                <a:cs typeface="Prata" pitchFamily="34" charset="-120"/>
              </a:rPr>
              <a:t>Conclusion</a:t>
            </a:r>
            <a:endParaRPr lang="en-US" sz="4374" dirty="0"/>
          </a:p>
        </p:txBody>
      </p:sp>
      <p:sp>
        <p:nvSpPr>
          <p:cNvPr id="7" name="Shape 3"/>
          <p:cNvSpPr/>
          <p:nvPr/>
        </p:nvSpPr>
        <p:spPr>
          <a:xfrm>
            <a:off x="2037993" y="3499723"/>
            <a:ext cx="5166122" cy="2257782"/>
          </a:xfrm>
          <a:prstGeom prst="roundRect">
            <a:avLst>
              <a:gd name="adj" fmla="val 2952"/>
            </a:avLst>
          </a:prstGeom>
          <a:solidFill>
            <a:srgbClr val="2D3033"/>
          </a:solidFill>
          <a:ln/>
        </p:spPr>
      </p:sp>
      <p:sp>
        <p:nvSpPr>
          <p:cNvPr id="8" name="Text 4"/>
          <p:cNvSpPr/>
          <p:nvPr/>
        </p:nvSpPr>
        <p:spPr>
          <a:xfrm>
            <a:off x="2260163" y="3721894"/>
            <a:ext cx="277749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Key Insights</a:t>
            </a:r>
            <a:endParaRPr lang="en-US" sz="2187" dirty="0"/>
          </a:p>
        </p:txBody>
      </p:sp>
      <p:sp>
        <p:nvSpPr>
          <p:cNvPr id="9" name="Text 5"/>
          <p:cNvSpPr/>
          <p:nvPr/>
        </p:nvSpPr>
        <p:spPr>
          <a:xfrm>
            <a:off x="2260163" y="4202311"/>
            <a:ext cx="4721781" cy="1333024"/>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This analysis will uncover key trends, assess the effectiveness of public health measures, and offer recommendations for managing COVID-19.</a:t>
            </a:r>
            <a:endParaRPr lang="en-US" sz="1750" dirty="0"/>
          </a:p>
        </p:txBody>
      </p:sp>
      <p:sp>
        <p:nvSpPr>
          <p:cNvPr id="10" name="Shape 6"/>
          <p:cNvSpPr/>
          <p:nvPr/>
        </p:nvSpPr>
        <p:spPr>
          <a:xfrm>
            <a:off x="7426285" y="3499723"/>
            <a:ext cx="5166122" cy="2257782"/>
          </a:xfrm>
          <a:prstGeom prst="roundRect">
            <a:avLst>
              <a:gd name="adj" fmla="val 2952"/>
            </a:avLst>
          </a:prstGeom>
          <a:solidFill>
            <a:srgbClr val="2D3033"/>
          </a:solidFill>
          <a:ln/>
        </p:spPr>
      </p:sp>
      <p:sp>
        <p:nvSpPr>
          <p:cNvPr id="11" name="Text 7"/>
          <p:cNvSpPr/>
          <p:nvPr/>
        </p:nvSpPr>
        <p:spPr>
          <a:xfrm>
            <a:off x="7648456" y="3721894"/>
            <a:ext cx="3053120" cy="347186"/>
          </a:xfrm>
          <a:prstGeom prst="rect">
            <a:avLst/>
          </a:prstGeom>
          <a:noFill/>
          <a:ln/>
        </p:spPr>
        <p:txBody>
          <a:bodyPr wrap="none" rtlCol="0" anchor="t"/>
          <a:lstStyle/>
          <a:p>
            <a:pPr indent="0" marL="0">
              <a:lnSpc>
                <a:spcPts val="2734"/>
              </a:lnSpc>
              <a:buNone/>
            </a:pPr>
            <a:r>
              <a:rPr lang="en-US" sz="2187" dirty="0">
                <a:solidFill>
                  <a:srgbClr val="AE8625"/>
                </a:solidFill>
                <a:latin typeface="Prata" pitchFamily="34" charset="0"/>
                <a:ea typeface="Prata" pitchFamily="34" charset="-122"/>
                <a:cs typeface="Prata" pitchFamily="34" charset="-120"/>
              </a:rPr>
              <a:t>Data-Driven Approach</a:t>
            </a:r>
            <a:endParaRPr lang="en-US" sz="2187" dirty="0"/>
          </a:p>
        </p:txBody>
      </p:sp>
      <p:sp>
        <p:nvSpPr>
          <p:cNvPr id="12" name="Text 8"/>
          <p:cNvSpPr/>
          <p:nvPr/>
        </p:nvSpPr>
        <p:spPr>
          <a:xfrm>
            <a:off x="7648456" y="4202311"/>
            <a:ext cx="4721781" cy="999768"/>
          </a:xfrm>
          <a:prstGeom prst="rect">
            <a:avLst/>
          </a:prstGeom>
          <a:noFill/>
          <a:ln/>
        </p:spPr>
        <p:txBody>
          <a:bodyPr wrap="square" rtlCol="0" anchor="t"/>
          <a:lstStyle/>
          <a:p>
            <a:pPr indent="0" marL="0">
              <a:lnSpc>
                <a:spcPts val="2624"/>
              </a:lnSpc>
              <a:buNone/>
            </a:pPr>
            <a:r>
              <a:rPr lang="en-US" sz="1750" dirty="0">
                <a:solidFill>
                  <a:srgbClr val="CFCBBF"/>
                </a:solidFill>
                <a:latin typeface="Raleway" pitchFamily="34" charset="0"/>
                <a:ea typeface="Raleway" pitchFamily="34" charset="-122"/>
                <a:cs typeface="Raleway" pitchFamily="34" charset="-120"/>
              </a:rPr>
              <a:t>Using SQL and data analysis, this project aims to support efforts in combating the pandemic and preparing for future outbreaks.</a:t>
            </a:r>
            <a:endParaRPr lang="en-US" sz="1750" dirty="0"/>
          </a:p>
        </p:txBody>
      </p:sp>
      <p:pic>
        <p:nvPicPr>
          <p:cNvPr id="13"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5</Slides>
  <Notes>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Calibri</vt:lpstr>
      <vt:lpstr>Office Theme</vt:lpstr>
      <vt:lpstr>Slide 1</vt:lpstr>
      <vt:lpstr>Slide 2</vt:lpstr>
      <vt:lpstr>Slide 3</vt:lpstr>
      <vt:lpstr>Slide 4</vt:lpstr>
      <vt:lpstr>Slide 5</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2024-06-04T18:58:28Z</dcterms:created>
  <dcterms:modified xsi:type="dcterms:W3CDTF">2024-06-04T18:58:28Z</dcterms:modified>
</cp:coreProperties>
</file>